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7"/>
  </p:notesMasterIdLst>
  <p:sldIdLst>
    <p:sldId id="262" r:id="rId2"/>
    <p:sldId id="306" r:id="rId3"/>
    <p:sldId id="312" r:id="rId4"/>
    <p:sldId id="313" r:id="rId5"/>
    <p:sldId id="307" r:id="rId6"/>
    <p:sldId id="308" r:id="rId7"/>
    <p:sldId id="309" r:id="rId8"/>
    <p:sldId id="310" r:id="rId9"/>
    <p:sldId id="311" r:id="rId10"/>
    <p:sldId id="314" r:id="rId11"/>
    <p:sldId id="315" r:id="rId12"/>
    <p:sldId id="316" r:id="rId13"/>
    <p:sldId id="317" r:id="rId14"/>
    <p:sldId id="318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4"/>
    <p:restoredTop sz="94631"/>
  </p:normalViewPr>
  <p:slideViewPr>
    <p:cSldViewPr snapToGrid="0" snapToObjects="1">
      <p:cViewPr>
        <p:scale>
          <a:sx n="95" d="100"/>
          <a:sy n="95" d="100"/>
        </p:scale>
        <p:origin x="10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Elastic Search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 err="1" smtClean="0"/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01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docs - REST APIs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052" y="4749110"/>
            <a:ext cx="11837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www.elastic.co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/guide/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/reference/current/query-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dsl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-match-all-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query.html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5658" y="2378191"/>
            <a:ext cx="2860078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GET /_search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query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match_all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3647" y="1115267"/>
            <a:ext cx="82968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Match all </a:t>
            </a:r>
            <a:r>
              <a:rPr lang="en-US" sz="2400" b="1" dirty="0" smtClean="0"/>
              <a:t>query</a:t>
            </a:r>
          </a:p>
          <a:p>
            <a:endParaRPr lang="en-US" b="1" dirty="0"/>
          </a:p>
          <a:p>
            <a:r>
              <a:rPr lang="en-US" dirty="0"/>
              <a:t>The most simple query, which matches all documents, giving them all a _score of 1.0.</a:t>
            </a:r>
          </a:p>
        </p:txBody>
      </p:sp>
    </p:spTree>
    <p:extLst>
      <p:ext uri="{BB962C8B-B14F-4D97-AF65-F5344CB8AC3E}">
        <p14:creationId xmlns:p14="http://schemas.microsoft.com/office/powerpoint/2010/main" val="66621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Python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5423" y="1828800"/>
            <a:ext cx="11156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http://admin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:*@35.239.113.162:1009/test-index/tweet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/_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search?pretty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body=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{"query": {"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": {}}} 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{'Content-type': 'application/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charset=UTF-8'}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response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requests.post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headers=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data=body)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text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response.text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response.status_code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(text)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6364" y="5339402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www.pg4e.com/code/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elastictool.py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Elastic Search Library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511" y="5302916"/>
            <a:ext cx="7077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elasticsearch-py.readthedocs.io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/master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</a:t>
            </a:r>
            <a:r>
              <a:rPr lang="en-US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www.pg4e.com/code/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elastictool.py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410447"/>
            <a:ext cx="1095684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# pip3 install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 [secrets['host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']],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port=secrets['port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'], scheme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="http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", 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http_auth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=(secrets['user'], secrets['pass']),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res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es.search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(index="test-index", body={"query": {"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{}}})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print(res)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80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 search gives us Google-like features</a:t>
            </a:r>
          </a:p>
          <a:p>
            <a:pPr lvl="1"/>
            <a:r>
              <a:rPr lang="en-US" dirty="0" smtClean="0"/>
              <a:t>Scalable ingest / data size / search performance</a:t>
            </a:r>
          </a:p>
          <a:p>
            <a:pPr lvl="1"/>
            <a:r>
              <a:rPr lang="en-US" dirty="0" smtClean="0"/>
              <a:t>Accessible through a "REST API"</a:t>
            </a:r>
          </a:p>
          <a:p>
            <a:r>
              <a:rPr lang="en-US" dirty="0" smtClean="0"/>
              <a:t>Can be used as a full-text "search engine"</a:t>
            </a:r>
          </a:p>
          <a:p>
            <a:r>
              <a:rPr lang="en-US" dirty="0" smtClean="0"/>
              <a:t>Can be used as a scalable </a:t>
            </a:r>
            <a:r>
              <a:rPr lang="en-US" smtClean="0"/>
              <a:t>NoSQL database</a:t>
            </a:r>
          </a:p>
        </p:txBody>
      </p:sp>
    </p:spTree>
    <p:extLst>
      <p:ext uri="{BB962C8B-B14F-4D97-AF65-F5344CB8AC3E}">
        <p14:creationId xmlns:p14="http://schemas.microsoft.com/office/powerpoint/2010/main" val="57289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Emerged from a desire to make an "open source" search engine</a:t>
            </a:r>
          </a:p>
          <a:p>
            <a:pPr lvl="1"/>
            <a:r>
              <a:rPr lang="en-US" dirty="0" smtClean="0"/>
              <a:t>Scalable </a:t>
            </a:r>
            <a:r>
              <a:rPr lang="mr-IN" dirty="0" smtClean="0"/>
              <a:t>–</a:t>
            </a:r>
            <a:r>
              <a:rPr lang="en-US" dirty="0" smtClean="0"/>
              <a:t> firehose, data size, parallel search</a:t>
            </a:r>
          </a:p>
          <a:p>
            <a:pPr lvl="1"/>
            <a:r>
              <a:rPr lang="en-US" dirty="0" smtClean="0"/>
              <a:t>Inverted index </a:t>
            </a:r>
            <a:r>
              <a:rPr lang="mr-IN" dirty="0" smtClean="0"/>
              <a:t>–</a:t>
            </a:r>
            <a:r>
              <a:rPr lang="en-US" dirty="0" smtClean="0"/>
              <a:t> full text</a:t>
            </a:r>
          </a:p>
          <a:p>
            <a:pPr lvl="1"/>
            <a:r>
              <a:rPr lang="en-US" dirty="0" smtClean="0"/>
              <a:t>Ranking / relevance</a:t>
            </a:r>
          </a:p>
          <a:p>
            <a:pPr lvl="1"/>
            <a:r>
              <a:rPr lang="en-US" dirty="0" smtClean="0"/>
              <a:t>Recommendation engine</a:t>
            </a:r>
          </a:p>
          <a:p>
            <a:r>
              <a:rPr lang="en-US" dirty="0" smtClean="0"/>
              <a:t>Built on top of Apache Lucene</a:t>
            </a:r>
          </a:p>
          <a:p>
            <a:pPr lvl="1"/>
            <a:r>
              <a:rPr lang="en-US" dirty="0" smtClean="0"/>
              <a:t>A "Google" of your own</a:t>
            </a:r>
          </a:p>
          <a:p>
            <a:r>
              <a:rPr lang="en-US" dirty="0" smtClean="0"/>
              <a:t>Has evolved into NoSQL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6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</a:t>
            </a:r>
            <a:r>
              <a:rPr lang="mr-IN" dirty="0" smtClean="0"/>
              <a:t>–</a:t>
            </a:r>
            <a:r>
              <a:rPr lang="en-US" dirty="0" smtClean="0"/>
              <a:t> Open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930632"/>
          </a:xfrm>
        </p:spPr>
        <p:txBody>
          <a:bodyPr>
            <a:normAutofit/>
          </a:bodyPr>
          <a:lstStyle/>
          <a:p>
            <a:r>
              <a:rPr lang="en-US" dirty="0" smtClean="0"/>
              <a:t>The essential parts are free under an Apache license</a:t>
            </a:r>
          </a:p>
          <a:p>
            <a:r>
              <a:rPr lang="en-US" dirty="0" smtClean="0"/>
              <a:t>The Elastic" company supports open source and sells hosting / consulting / extras but you can use this without paying Elastic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0564" y="4535342"/>
            <a:ext cx="88795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/elastic/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/blob/master/</a:t>
            </a:r>
            <a:r>
              <a:rPr lang="en-US" sz="2400" dirty="0" err="1" smtClean="0"/>
              <a:t>LICENSE.txt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www.elastic.co</a:t>
            </a:r>
            <a:r>
              <a:rPr lang="en-US" sz="2400" dirty="0" smtClean="0"/>
              <a:t>/products/</a:t>
            </a:r>
            <a:r>
              <a:rPr lang="en-US" sz="2400" dirty="0" err="1" smtClean="0"/>
              <a:t>elasticsearch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en.wikipedia.org</a:t>
            </a:r>
            <a:r>
              <a:rPr lang="en-US" sz="2400" dirty="0" smtClean="0"/>
              <a:t>/wiki/Open-</a:t>
            </a:r>
            <a:r>
              <a:rPr lang="en-US" sz="2400" dirty="0" err="1" smtClean="0"/>
              <a:t>core_model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553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Sakai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843985"/>
          </a:xfrm>
        </p:spPr>
        <p:txBody>
          <a:bodyPr/>
          <a:lstStyle/>
          <a:p>
            <a:r>
              <a:rPr lang="en-US" dirty="0" smtClean="0"/>
              <a:t>Open Source Learning Management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76" y="235375"/>
            <a:ext cx="2870260" cy="760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51340" y="2594451"/>
            <a:ext cx="856670" cy="364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K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6369420" y="2939213"/>
            <a:ext cx="1591241" cy="73830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RDBMS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371102" y="3300713"/>
            <a:ext cx="998318" cy="1530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627470" y="2971166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  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627470" y="3953655"/>
            <a:ext cx="4413873" cy="752484"/>
            <a:chOff x="3640917" y="3703500"/>
            <a:chExt cx="4413873" cy="752484"/>
          </a:xfrm>
        </p:grpSpPr>
        <p:sp>
          <p:nvSpPr>
            <p:cNvPr id="10" name="Can 9"/>
            <p:cNvSpPr/>
            <p:nvPr/>
          </p:nvSpPr>
          <p:spPr>
            <a:xfrm>
              <a:off x="6382867" y="3703500"/>
              <a:ext cx="1671923" cy="752484"/>
            </a:xfrm>
            <a:prstGeom prst="ca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File Storage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640917" y="3742542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open()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84549" y="4079742"/>
              <a:ext cx="998318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27470" y="4982274"/>
            <a:ext cx="4413873" cy="752484"/>
            <a:chOff x="3640917" y="4834356"/>
            <a:chExt cx="4413873" cy="752484"/>
          </a:xfrm>
        </p:grpSpPr>
        <p:sp>
          <p:nvSpPr>
            <p:cNvPr id="21" name="Can 20"/>
            <p:cNvSpPr/>
            <p:nvPr/>
          </p:nvSpPr>
          <p:spPr>
            <a:xfrm>
              <a:off x="6382867" y="4834356"/>
              <a:ext cx="1671923" cy="752484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Elastic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640917" y="4873398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REST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stCxn id="21" idx="2"/>
            </p:cNvCxnSpPr>
            <p:nvPr/>
          </p:nvCxnSpPr>
          <p:spPr>
            <a:xfrm flipH="1">
              <a:off x="5384550" y="5210598"/>
              <a:ext cx="998317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stCxn id="10" idx="3"/>
            <a:endCxn id="21" idx="1"/>
          </p:cNvCxnSpPr>
          <p:nvPr/>
        </p:nvCxnSpPr>
        <p:spPr>
          <a:xfrm>
            <a:off x="7205382" y="4706139"/>
            <a:ext cx="0" cy="2761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6" idx="4"/>
            <a:endCxn id="21" idx="4"/>
          </p:cNvCxnSpPr>
          <p:nvPr/>
        </p:nvCxnSpPr>
        <p:spPr>
          <a:xfrm>
            <a:off x="7960661" y="3308367"/>
            <a:ext cx="80682" cy="2050149"/>
          </a:xfrm>
          <a:prstGeom prst="bentConnector3">
            <a:avLst>
              <a:gd name="adj1" fmla="val 383335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7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568"/>
            <a:ext cx="10515600" cy="2720397"/>
          </a:xfrm>
        </p:spPr>
        <p:txBody>
          <a:bodyPr/>
          <a:lstStyle/>
          <a:p>
            <a:r>
              <a:rPr lang="en-US" dirty="0" err="1" smtClean="0"/>
              <a:t>Elasticseach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distributed NoSQL database</a:t>
            </a:r>
          </a:p>
          <a:p>
            <a:r>
              <a:rPr lang="en-US" dirty="0" err="1" smtClean="0"/>
              <a:t>Logstash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ingests streams of activity data</a:t>
            </a:r>
          </a:p>
          <a:p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Visualization /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606988"/>
            <a:ext cx="672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www.elastic.co</a:t>
            </a:r>
            <a:r>
              <a:rPr lang="en-US" dirty="0"/>
              <a:t>/guide/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kibana</a:t>
            </a:r>
            <a:r>
              <a:rPr lang="en-US" dirty="0"/>
              <a:t>/current/</a:t>
            </a:r>
            <a:r>
              <a:rPr lang="en-US" dirty="0" err="1"/>
              <a:t>dashboard.html</a:t>
            </a:r>
            <a:endParaRPr lang="en-US" dirty="0"/>
          </a:p>
        </p:txBody>
      </p:sp>
      <p:pic>
        <p:nvPicPr>
          <p:cNvPr id="1026" name="Picture 2" descr="xample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11" y="2626912"/>
            <a:ext cx="4671797" cy="28875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5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JSON 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 </a:t>
            </a:r>
            <a:r>
              <a:rPr lang="mr-IN" dirty="0" smtClean="0"/>
              <a:t>–</a:t>
            </a:r>
            <a:r>
              <a:rPr lang="en-US" dirty="0" smtClean="0"/>
              <a:t> Eventual Consistency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Storage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41931" y="1653551"/>
            <a:ext cx="8059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http://admin:*****@</a:t>
            </a:r>
            <a:r>
              <a:rPr lang="en-US" u="sng" dirty="0" smtClean="0">
                <a:solidFill>
                  <a:srgbClr val="000000"/>
                </a:solidFill>
                <a:latin typeface="Menlo" charset="0"/>
              </a:rPr>
              <a:t>35.239.113.162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:13009/test-index/tweet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 rot="16200000" flipV="1">
            <a:off x="7672703" y="1464777"/>
            <a:ext cx="295835" cy="1328949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 flipV="1">
            <a:off x="8868672" y="1807461"/>
            <a:ext cx="275061" cy="705903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30229" y="2418970"/>
            <a:ext cx="980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Index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152442" y="2897338"/>
            <a:ext cx="1707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Document</a:t>
            </a:r>
          </a:p>
          <a:p>
            <a:pPr algn="ctr"/>
            <a:r>
              <a:rPr lang="en-US" sz="2800" dirty="0" smtClean="0"/>
              <a:t>Type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140580" y="2958894"/>
            <a:ext cx="82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061234" y="3112782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9081" y="2649907"/>
            <a:ext cx="134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account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2858628" y="2022883"/>
            <a:ext cx="101631" cy="627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0"/>
          </p:cNvCxnSpPr>
          <p:nvPr/>
        </p:nvCxnSpPr>
        <p:spPr>
          <a:xfrm flipV="1">
            <a:off x="4550725" y="1981334"/>
            <a:ext cx="327315" cy="97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</p:cNvCxnSpPr>
          <p:nvPr/>
        </p:nvCxnSpPr>
        <p:spPr>
          <a:xfrm flipV="1">
            <a:off x="6465352" y="1981334"/>
            <a:ext cx="168486" cy="1131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8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812" y="245857"/>
            <a:ext cx="5463988" cy="1730861"/>
          </a:xfrm>
        </p:spPr>
        <p:txBody>
          <a:bodyPr>
            <a:normAutofit/>
          </a:bodyPr>
          <a:lstStyle/>
          <a:p>
            <a:r>
              <a:rPr lang="en-US" dirty="0" smtClean="0"/>
              <a:t>Schema (a.k.a. Mapping)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850" y="658469"/>
            <a:ext cx="805927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test-index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properties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author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keyword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7718" y="5536872"/>
            <a:ext cx="9834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http://admin:*****@35.239.113.162:13009/test-index/_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mapping?pretty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18126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9976</TotalTime>
  <Words>538</Words>
  <Application>Microsoft Macintosh PowerPoint</Application>
  <PresentationFormat>Widescreen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Black</vt:lpstr>
      <vt:lpstr>Calibri</vt:lpstr>
      <vt:lpstr>Courier</vt:lpstr>
      <vt:lpstr>Mangal</vt:lpstr>
      <vt:lpstr>Menlo</vt:lpstr>
      <vt:lpstr>Verdana</vt:lpstr>
      <vt:lpstr>Verdana Regular</vt:lpstr>
      <vt:lpstr>Arial</vt:lpstr>
      <vt:lpstr>verdana-degrees1</vt:lpstr>
      <vt:lpstr>Elastic Search  Charles Severance </vt:lpstr>
      <vt:lpstr>History</vt:lpstr>
      <vt:lpstr>License – Open Core</vt:lpstr>
      <vt:lpstr>Application: Sakai</vt:lpstr>
      <vt:lpstr>Application: ELK Stack</vt:lpstr>
      <vt:lpstr>Architecture</vt:lpstr>
      <vt:lpstr>Architecture – Eventual Consistency</vt:lpstr>
      <vt:lpstr>Document Storage</vt:lpstr>
      <vt:lpstr>Schema (a.k.a. Mapping)</vt:lpstr>
      <vt:lpstr>Programming ElasticSearch</vt:lpstr>
      <vt:lpstr>Reading docs - REST APIs</vt:lpstr>
      <vt:lpstr>In Python…</vt:lpstr>
      <vt:lpstr>Python Elastic Search Library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271</cp:revision>
  <dcterms:created xsi:type="dcterms:W3CDTF">2019-03-20T19:59:17Z</dcterms:created>
  <dcterms:modified xsi:type="dcterms:W3CDTF">2019-12-26T22:48:53Z</dcterms:modified>
</cp:coreProperties>
</file>